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>
        <p:scale>
          <a:sx n="75" d="100"/>
          <a:sy n="75" d="100"/>
        </p:scale>
        <p:origin x="739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257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421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4433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972654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6557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646994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3277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211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91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5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57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32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76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68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8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78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September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46CB39B-5F4C-4A7E-9BE3-AAFD45576D16}" type="datetime2">
              <a:rPr lang="en-US" smtClean="0"/>
              <a:t>Wednesday, September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7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27AF8A-6DAD-464D-979E-95D4E075D4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9895" y="659683"/>
            <a:ext cx="9625859" cy="2328334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/>
              <a:t>Algorithms for complete</a:t>
            </a:r>
            <a:br>
              <a:rPr lang="en-US" dirty="0"/>
            </a:br>
            <a:r>
              <a:rPr lang="en-US" dirty="0"/>
              <a:t>Physiological Monitoring </a:t>
            </a:r>
            <a:br>
              <a:rPr lang="en-US" dirty="0"/>
            </a:br>
            <a:r>
              <a:rPr lang="en-US" dirty="0"/>
              <a:t>During Spaceflight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8AB2C4-474B-4039-AF90-283F31F2B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1671" y="3325554"/>
            <a:ext cx="5322306" cy="1088860"/>
          </a:xfrm>
        </p:spPr>
        <p:txBody>
          <a:bodyPr>
            <a:normAutofit/>
          </a:bodyPr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Aven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Zitzelberger</a:t>
            </a:r>
            <a:r>
              <a:rPr lang="en-US" dirty="0">
                <a:solidFill>
                  <a:schemeClr val="tx1"/>
                </a:solidFill>
              </a:rPr>
              <a:t> – Undergraduate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Dr. Mohammad </a:t>
            </a:r>
            <a:r>
              <a:rPr lang="en-US" dirty="0" err="1">
                <a:solidFill>
                  <a:schemeClr val="tx1"/>
                </a:solidFill>
              </a:rPr>
              <a:t>Ghassemi</a:t>
            </a:r>
            <a:r>
              <a:rPr lang="en-US" dirty="0">
                <a:solidFill>
                  <a:schemeClr val="tx1"/>
                </a:solidFill>
              </a:rPr>
              <a:t> - Mentor</a:t>
            </a:r>
          </a:p>
        </p:txBody>
      </p:sp>
    </p:spTree>
    <p:extLst>
      <p:ext uri="{BB962C8B-B14F-4D97-AF65-F5344CB8AC3E}">
        <p14:creationId xmlns:p14="http://schemas.microsoft.com/office/powerpoint/2010/main" val="445269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5D8E6-B09D-4E76-B441-CC504E3B3DDF}"/>
              </a:ext>
            </a:extLst>
          </p:cNvPr>
          <p:cNvSpPr txBox="1"/>
          <p:nvPr/>
        </p:nvSpPr>
        <p:spPr>
          <a:xfrm>
            <a:off x="420547" y="289367"/>
            <a:ext cx="1145893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Motivation:</a:t>
            </a:r>
          </a:p>
          <a:p>
            <a:r>
              <a:rPr lang="en-US" sz="2800" dirty="0"/>
              <a:t>Continuous, real-time monitoring of astronaut physiology is </a:t>
            </a:r>
            <a:r>
              <a:rPr lang="en-US" sz="2800" b="1" dirty="0"/>
              <a:t>hard.</a:t>
            </a:r>
          </a:p>
          <a:p>
            <a:endParaRPr lang="en-US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1CF5A4-A582-4B9D-914B-D4DBD413EADD}"/>
              </a:ext>
            </a:extLst>
          </p:cNvPr>
          <p:cNvSpPr txBox="1"/>
          <p:nvPr/>
        </p:nvSpPr>
        <p:spPr>
          <a:xfrm>
            <a:off x="354957" y="1280748"/>
            <a:ext cx="108223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Many sensors collectively prone to malfunction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Repair/replacements not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Current approaches limit mobility and comfort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ECG electrodes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Blood pressure cuff (not continuous)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Intravenous BP sensor (invasive)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5144C0-689D-4FF9-9F9D-842C2C2053CD}"/>
              </a:ext>
            </a:extLst>
          </p:cNvPr>
          <p:cNvSpPr txBox="1"/>
          <p:nvPr/>
        </p:nvSpPr>
        <p:spPr>
          <a:xfrm>
            <a:off x="354957" y="3622871"/>
            <a:ext cx="10691149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Possible Solutions: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Remotely transmit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Find new methods of monitoring certain vitals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Analyze data in real 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Identify redundancy in sensors</a:t>
            </a:r>
          </a:p>
        </p:txBody>
      </p:sp>
    </p:spTree>
    <p:extLst>
      <p:ext uri="{BB962C8B-B14F-4D97-AF65-F5344CB8AC3E}">
        <p14:creationId xmlns:p14="http://schemas.microsoft.com/office/powerpoint/2010/main" val="4578628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5D8E6-B09D-4E76-B441-CC504E3B3DDF}"/>
              </a:ext>
            </a:extLst>
          </p:cNvPr>
          <p:cNvSpPr txBox="1"/>
          <p:nvPr/>
        </p:nvSpPr>
        <p:spPr>
          <a:xfrm>
            <a:off x="420547" y="289367"/>
            <a:ext cx="114589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Previous Research</a:t>
            </a:r>
          </a:p>
          <a:p>
            <a:r>
              <a:rPr lang="en-US" sz="2800" dirty="0"/>
              <a:t>Extrapolation of bio-signals from other measurements</a:t>
            </a:r>
            <a:endParaRPr lang="en-US" sz="36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B63088-3863-4998-B666-400B2D9173F2}"/>
              </a:ext>
            </a:extLst>
          </p:cNvPr>
          <p:cNvSpPr txBox="1"/>
          <p:nvPr/>
        </p:nvSpPr>
        <p:spPr>
          <a:xfrm>
            <a:off x="339525" y="1532831"/>
            <a:ext cx="11339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7200"/>
            <a:r>
              <a:rPr lang="en-US" sz="1800" b="1" dirty="0"/>
              <a:t>PPG readings can be used to accurately reconstruct ECG data </a:t>
            </a:r>
          </a:p>
          <a:p>
            <a:pPr marL="360000"/>
            <a:r>
              <a:rPr lang="en-US" sz="1800" dirty="0"/>
              <a:t>Q. Zhu, X. Tian, C.-W. Wong, and M. Wu, “ECG Reconstruction via PPG: A Pilot Study,” in </a:t>
            </a:r>
            <a:r>
              <a:rPr lang="en-US" sz="1800" i="1" dirty="0"/>
              <a:t>2019 IEEE EMBS International Conference on Biomedical Health Informatics (BHI)</a:t>
            </a:r>
            <a:r>
              <a:rPr lang="en-US" sz="1800" dirty="0"/>
              <a:t>, May 2019, pp. 1–4, </a:t>
            </a:r>
            <a:r>
              <a:rPr lang="en-US" sz="1800" dirty="0" err="1"/>
              <a:t>doi</a:t>
            </a:r>
            <a:r>
              <a:rPr lang="en-US" sz="1800" dirty="0"/>
              <a:t>: 10.1109/BHI.2019.8834612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A529C1-15BB-4B61-87D9-6E4F157DBD23}"/>
              </a:ext>
            </a:extLst>
          </p:cNvPr>
          <p:cNvSpPr txBox="1"/>
          <p:nvPr/>
        </p:nvSpPr>
        <p:spPr>
          <a:xfrm>
            <a:off x="339524" y="2937048"/>
            <a:ext cx="113393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7200"/>
            <a:r>
              <a:rPr lang="en-US" sz="1800" b="1" dirty="0"/>
              <a:t>ECG and PTT data can be used to predict blood pressure readings</a:t>
            </a:r>
            <a:endParaRPr lang="en-US" sz="1800" b="1" baseline="30000" dirty="0"/>
          </a:p>
          <a:p>
            <a:pPr marL="360000"/>
            <a:r>
              <a:rPr lang="en-US" sz="1800" dirty="0"/>
              <a:t>O. </a:t>
            </a:r>
            <a:r>
              <a:rPr lang="en-US" sz="1800" dirty="0" err="1"/>
              <a:t>Viunytskyi</a:t>
            </a:r>
            <a:r>
              <a:rPr lang="en-US" sz="1800" dirty="0"/>
              <a:t>, V. Shulgin, V. </a:t>
            </a:r>
            <a:r>
              <a:rPr lang="en-US" sz="1800" dirty="0" err="1"/>
              <a:t>Sharonov</a:t>
            </a:r>
            <a:r>
              <a:rPr lang="en-US" sz="1800" dirty="0"/>
              <a:t>, and A. </a:t>
            </a:r>
            <a:r>
              <a:rPr lang="en-US" sz="1800" dirty="0" err="1"/>
              <a:t>Totsky</a:t>
            </a:r>
            <a:r>
              <a:rPr lang="en-US" sz="1800" dirty="0"/>
              <a:t>, “Non-invasive Cuff-less Measurement of Blood Pressure Based on Machine Learning,” in </a:t>
            </a:r>
            <a:r>
              <a:rPr lang="en-US" sz="1800" i="1" dirty="0"/>
              <a:t>2020 IEEE 15th International Conference on Advanced Trends in </a:t>
            </a:r>
            <a:r>
              <a:rPr lang="en-US" sz="1800" i="1" dirty="0" err="1"/>
              <a:t>Radioelectronics</a:t>
            </a:r>
            <a:r>
              <a:rPr lang="en-US" sz="1800" i="1" dirty="0"/>
              <a:t>, Telecommunications and Computer Engineering TCSET)</a:t>
            </a:r>
            <a:r>
              <a:rPr lang="en-US" sz="1800" dirty="0"/>
              <a:t>, Feb. 2020, pp. 203–206, </a:t>
            </a:r>
            <a:r>
              <a:rPr lang="en-US" sz="1800" dirty="0" err="1"/>
              <a:t>doi</a:t>
            </a:r>
            <a:r>
              <a:rPr lang="en-US" sz="1800" dirty="0"/>
              <a:t>:  10.1109/TCSET49122.2020.235423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E37B62-33FB-401A-9B20-3ECA280B5E83}"/>
              </a:ext>
            </a:extLst>
          </p:cNvPr>
          <p:cNvSpPr txBox="1"/>
          <p:nvPr/>
        </p:nvSpPr>
        <p:spPr>
          <a:xfrm>
            <a:off x="339524" y="4637105"/>
            <a:ext cx="112467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7200"/>
            <a:r>
              <a:rPr lang="en-US" sz="1800" b="1" dirty="0"/>
              <a:t>PPG and PPT data can thus be used to predict blood pressure readings (with up to 95% accuracy!)</a:t>
            </a:r>
            <a:r>
              <a:rPr lang="en-US" sz="1800" dirty="0"/>
              <a:t>. D. Jia and W. Yin, “Continuous blood pressure prediction based on hierarchical adaptive algorithm,” in </a:t>
            </a:r>
            <a:r>
              <a:rPr lang="en-US" sz="1800" i="1" dirty="0"/>
              <a:t>2020 IEEE 4th Information Technology, Networking, Electronic and Automation Control Conference (ITNEC)</a:t>
            </a:r>
            <a:r>
              <a:rPr lang="en-US" sz="1800" dirty="0"/>
              <a:t>, Jun. 2020, vol. 1, pp. 934–938, </a:t>
            </a:r>
            <a:r>
              <a:rPr lang="en-US" sz="1800" dirty="0" err="1"/>
              <a:t>doi</a:t>
            </a:r>
            <a:r>
              <a:rPr lang="en-US" sz="1800" dirty="0"/>
              <a:t>: 10.1109/ITNEC48623.2020.9084725.</a:t>
            </a:r>
          </a:p>
        </p:txBody>
      </p:sp>
    </p:spTree>
    <p:extLst>
      <p:ext uri="{BB962C8B-B14F-4D97-AF65-F5344CB8AC3E}">
        <p14:creationId xmlns:p14="http://schemas.microsoft.com/office/powerpoint/2010/main" val="2030188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5D8E6-B09D-4E76-B441-CC504E3B3DDF}"/>
              </a:ext>
            </a:extLst>
          </p:cNvPr>
          <p:cNvSpPr txBox="1"/>
          <p:nvPr/>
        </p:nvSpPr>
        <p:spPr>
          <a:xfrm>
            <a:off x="420547" y="289367"/>
            <a:ext cx="1145893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Overall Objectives</a:t>
            </a:r>
          </a:p>
          <a:p>
            <a:endParaRPr lang="en-US" sz="2800" dirty="0"/>
          </a:p>
          <a:p>
            <a:pPr marL="457200" indent="-457200">
              <a:buAutoNum type="arabicPeriod"/>
            </a:pPr>
            <a:r>
              <a:rPr lang="en-US" sz="2400" dirty="0"/>
              <a:t>Develop algorithms for real-time reconstruction of physiological data</a:t>
            </a:r>
          </a:p>
          <a:p>
            <a:pPr marL="457200" indent="-457200">
              <a:buFontTx/>
              <a:buAutoNum type="arabicPeriod"/>
            </a:pPr>
            <a:r>
              <a:rPr lang="en-US" sz="2400" dirty="0"/>
              <a:t>Discover minimal subset of monitors needed for a given set of vital signals</a:t>
            </a:r>
          </a:p>
          <a:p>
            <a:pPr marL="457200" indent="-457200">
              <a:buAutoNum type="arabicPeriod"/>
            </a:pP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1B910-EBC0-45A4-BC9B-10FA4D51297D}"/>
              </a:ext>
            </a:extLst>
          </p:cNvPr>
          <p:cNvSpPr txBox="1"/>
          <p:nvPr/>
        </p:nvSpPr>
        <p:spPr>
          <a:xfrm>
            <a:off x="420547" y="2536665"/>
            <a:ext cx="9556831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Roadmap:</a:t>
            </a:r>
          </a:p>
          <a:p>
            <a:pPr marL="180000" indent="-360000">
              <a:buFont typeface="Arial" panose="020B0604020202020204" pitchFamily="34" charset="0"/>
              <a:buChar char="•"/>
            </a:pPr>
            <a:r>
              <a:rPr lang="en-US" sz="2400" dirty="0"/>
              <a:t>Build baseline framework</a:t>
            </a:r>
          </a:p>
          <a:p>
            <a:pPr marL="637200" lvl="3" indent="-360000">
              <a:buFont typeface="Arial" panose="020B0604020202020204" pitchFamily="34" charset="0"/>
              <a:buChar char="•"/>
            </a:pPr>
            <a:r>
              <a:rPr lang="en-US" sz="2000" dirty="0"/>
              <a:t>Accessible Bio-signal streaming application</a:t>
            </a:r>
          </a:p>
          <a:p>
            <a:pPr marL="637200" lvl="3" indent="-360000">
              <a:buFont typeface="Arial" panose="020B0604020202020204" pitchFamily="34" charset="0"/>
              <a:buChar char="•"/>
            </a:pPr>
            <a:r>
              <a:rPr lang="en-US" sz="2000" dirty="0"/>
              <a:t>Real-time analysis network</a:t>
            </a:r>
          </a:p>
          <a:p>
            <a:pPr marL="180000" indent="-360000">
              <a:buFont typeface="Arial" panose="020B0604020202020204" pitchFamily="34" charset="0"/>
              <a:buChar char="•"/>
            </a:pPr>
            <a:r>
              <a:rPr lang="en-US" sz="2400" dirty="0"/>
              <a:t>Proof of concept</a:t>
            </a:r>
          </a:p>
          <a:p>
            <a:pPr marL="637200" lvl="2" indent="-360000">
              <a:buFont typeface="Arial" panose="020B0604020202020204" pitchFamily="34" charset="0"/>
              <a:buChar char="•"/>
            </a:pPr>
            <a:r>
              <a:rPr lang="en-US" sz="2000" dirty="0"/>
              <a:t>Achieve objectives with publicly available bio-signal datasets</a:t>
            </a:r>
          </a:p>
          <a:p>
            <a:pPr marL="180000" indent="-360000">
              <a:buFont typeface="Arial" panose="020B0604020202020204" pitchFamily="34" charset="0"/>
              <a:buChar char="•"/>
            </a:pPr>
            <a:r>
              <a:rPr lang="en-US" sz="2400" dirty="0"/>
              <a:t>Behavioral study</a:t>
            </a:r>
          </a:p>
          <a:p>
            <a:pPr marL="637200" lvl="2" indent="-360000">
              <a:buFont typeface="Arial" panose="020B0604020202020204" pitchFamily="34" charset="0"/>
              <a:buChar char="•"/>
            </a:pPr>
            <a:r>
              <a:rPr lang="en-US" sz="2000" dirty="0"/>
              <a:t>Test ability to predict human bio-signals in various environments</a:t>
            </a:r>
          </a:p>
          <a:p>
            <a:pPr marL="637200" lvl="2" indent="-360000">
              <a:buFont typeface="Arial" panose="020B0604020202020204" pitchFamily="34" charset="0"/>
              <a:buChar char="•"/>
            </a:pPr>
            <a:r>
              <a:rPr lang="en-US" sz="2000" dirty="0"/>
              <a:t>Test efficacy of transfer learning</a:t>
            </a:r>
          </a:p>
          <a:p>
            <a:pPr marL="180000" indent="-360000">
              <a:buFont typeface="Arial" panose="020B0604020202020204" pitchFamily="34" charset="0"/>
              <a:buChar char="•"/>
            </a:pPr>
            <a:r>
              <a:rPr lang="en-US" sz="2400" dirty="0"/>
              <a:t>Application</a:t>
            </a:r>
          </a:p>
          <a:p>
            <a:pPr marL="637200" lvl="1" indent="-360000">
              <a:buFont typeface="Arial" panose="020B0604020202020204" pitchFamily="34" charset="0"/>
              <a:buChar char="•"/>
            </a:pPr>
            <a:r>
              <a:rPr lang="en-US" sz="2000" dirty="0"/>
              <a:t>Apply algorithms to critical physiological waveforms</a:t>
            </a:r>
          </a:p>
        </p:txBody>
      </p:sp>
    </p:spTree>
    <p:extLst>
      <p:ext uri="{BB962C8B-B14F-4D97-AF65-F5344CB8AC3E}">
        <p14:creationId xmlns:p14="http://schemas.microsoft.com/office/powerpoint/2010/main" val="41890007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C5D8E6-B09D-4E76-B441-CC504E3B3DDF}"/>
              </a:ext>
            </a:extLst>
          </p:cNvPr>
          <p:cNvSpPr txBox="1"/>
          <p:nvPr/>
        </p:nvSpPr>
        <p:spPr>
          <a:xfrm>
            <a:off x="420547" y="289367"/>
            <a:ext cx="114589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Progress</a:t>
            </a:r>
          </a:p>
          <a:p>
            <a:r>
              <a:rPr lang="en-US" sz="2800" dirty="0"/>
              <a:t>Current stage: building the framework</a:t>
            </a:r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1B910-EBC0-45A4-BC9B-10FA4D51297D}"/>
              </a:ext>
            </a:extLst>
          </p:cNvPr>
          <p:cNvSpPr txBox="1"/>
          <p:nvPr/>
        </p:nvSpPr>
        <p:spPr>
          <a:xfrm>
            <a:off x="420547" y="1457746"/>
            <a:ext cx="11350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Pi Sense Hat streams temperature, humidity, pressure, and gyroscopic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Picam</a:t>
            </a:r>
            <a:r>
              <a:rPr lang="en-US" sz="2000" dirty="0"/>
              <a:t> streams a live video feed of subject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OpenBCI</a:t>
            </a:r>
            <a:r>
              <a:rPr lang="en-US" sz="2000" dirty="0"/>
              <a:t> headset streams EEG data to its corresponding dongle on the Raspberry Pi.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All data streams are organized and packaged by the Pi, then streamed to our data-ingestion server for analysis.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2" name="Picture 1" descr="A close up of a toy&#10;&#10;Description automatically generated">
            <a:extLst>
              <a:ext uri="{FF2B5EF4-FFF2-40B4-BE49-F238E27FC236}">
                <a16:creationId xmlns:a16="http://schemas.microsoft.com/office/drawing/2014/main" id="{E97F4354-C4D7-42DA-85B5-19EF69AF0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484" y="3704515"/>
            <a:ext cx="6088885" cy="27421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FF469C-D49F-49A7-B878-D09BEB31C2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70" r="272" b="19534"/>
          <a:stretch/>
        </p:blipFill>
        <p:spPr>
          <a:xfrm>
            <a:off x="640080" y="3704515"/>
            <a:ext cx="4612945" cy="274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928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B08A-8EF7-417E-83BA-0F6D79BCBF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3175" y="10"/>
            <a:ext cx="12192000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C1B910-EBC0-45A4-BC9B-10FA4D51297D}"/>
              </a:ext>
            </a:extLst>
          </p:cNvPr>
          <p:cNvSpPr txBox="1"/>
          <p:nvPr/>
        </p:nvSpPr>
        <p:spPr>
          <a:xfrm>
            <a:off x="312518" y="207680"/>
            <a:ext cx="1156696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data can then be directly viewed in a browser window after processing, along with a simple FFT analysis which will be used as input for the deep learning algorithm.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58B70E1-7EEF-46FF-8AE6-E8216AEEAE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4559"/>
          <a:stretch/>
        </p:blipFill>
        <p:spPr>
          <a:xfrm>
            <a:off x="312518" y="2028921"/>
            <a:ext cx="5910813" cy="409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37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468</Words>
  <Application>Microsoft Office PowerPoint</Application>
  <PresentationFormat>Widescreen</PresentationFormat>
  <Paragraphs>45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Slice</vt:lpstr>
      <vt:lpstr>Algorithms for complete Physiological Monitoring  During Spaceflight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Algorithms for complete Physiological Monitoring  During Spaceflight</dc:title>
  <dc:creator>Aeviox Z</dc:creator>
  <cp:lastModifiedBy>Aeviox Z</cp:lastModifiedBy>
  <cp:revision>12</cp:revision>
  <dcterms:created xsi:type="dcterms:W3CDTF">2020-09-16T23:42:25Z</dcterms:created>
  <dcterms:modified xsi:type="dcterms:W3CDTF">2020-09-17T01:35:51Z</dcterms:modified>
</cp:coreProperties>
</file>

<file path=docProps/thumbnail.jpeg>
</file>